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7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74" r:id="rId13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15"/>
    </p:embeddedFont>
    <p:embeddedFont>
      <p:font typeface="B Titr" panose="00000700000000000000" pitchFamily="2" charset="-78"/>
      <p:bold r:id="rId16"/>
    </p:embeddedFont>
    <p:embeddedFont>
      <p:font typeface="B Yekan" panose="020B0604020202020204" charset="-78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Nixie One" panose="020B0604020202020204" charset="0"/>
      <p:regular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Raleway Light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861B09-06E0-4333-B201-BA6A8C01E6E9}">
  <a:tblStyle styleId="{68861B09-06E0-4333-B201-BA6A8C01E6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950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095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058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534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21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18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140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9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670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084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88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70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01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612044"/>
            <a:ext cx="562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chemeClr val="accent1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chemeClr val="accent1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chemeClr val="accent1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chemeClr val="accent1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chemeClr val="accent1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chemeClr val="accent1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chemeClr val="accent1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chemeClr val="accent1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None/>
              <a:defRPr sz="4800">
                <a:solidFill>
                  <a:srgbClr val="22222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792560"/>
            <a:ext cx="5625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None/>
              <a:defRPr sz="2000" b="1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4269375" y="0"/>
            <a:ext cx="605400" cy="189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317000" y="2238000"/>
            <a:ext cx="65100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009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DC143C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DC143C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517328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8229600" cy="3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3994500" cy="3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4" y="1352550"/>
            <a:ext cx="3994500" cy="3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517328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631900" cy="33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1428750"/>
            <a:ext cx="2631900" cy="33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1428750"/>
            <a:ext cx="2631900" cy="33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517328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200"/>
              <a:buNone/>
              <a:defRPr>
                <a:solidFill>
                  <a:srgbClr val="22222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57200" y="495956"/>
            <a:ext cx="8229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None/>
              <a:defRPr sz="3000">
                <a:solidFill>
                  <a:srgbClr val="22222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4297650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457200" y="43301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4297650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8229600" cy="3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 Light"/>
              <a:buChar char="◎"/>
              <a:defRPr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 Light"/>
              <a:buChar char="○"/>
              <a:defRPr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 Light"/>
              <a:buChar char="■"/>
              <a:defRPr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Light"/>
              <a:buChar char="●"/>
              <a:defRPr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Light"/>
              <a:buChar char="○"/>
              <a:defRPr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Light"/>
              <a:buChar char="■"/>
              <a:defRPr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Light"/>
              <a:buChar char="●"/>
              <a:defRPr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Light"/>
              <a:buChar char="○"/>
              <a:defRPr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Light"/>
              <a:buChar char="■"/>
              <a:defRPr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2042768" y="1454943"/>
            <a:ext cx="4471555" cy="329718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B0E0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body" idx="4294967295"/>
          </p:nvPr>
        </p:nvSpPr>
        <p:spPr>
          <a:xfrm>
            <a:off x="1908525" y="348492"/>
            <a:ext cx="4605798" cy="38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800" dirty="0">
                <a:solidFill>
                  <a:srgbClr val="222222"/>
                </a:solidFill>
                <a:highlight>
                  <a:srgbClr val="B0E0E6"/>
                </a:highlight>
                <a:cs typeface="B Titr" panose="00000700000000000000" pitchFamily="2" charset="-78"/>
              </a:rPr>
              <a:t>اپلیکیشن چراغ راهنمایی هوشمند</a:t>
            </a:r>
            <a:endParaRPr sz="2800" dirty="0">
              <a:solidFill>
                <a:srgbClr val="222222"/>
              </a:solidFill>
              <a:highlight>
                <a:srgbClr val="B0E0E6"/>
              </a:highlight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F07C2C-B549-8DD5-DFFF-68FC54AC7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395" y="1627614"/>
            <a:ext cx="4104300" cy="247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-150" y="0"/>
            <a:ext cx="9144000" cy="13719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1414800" y="136678"/>
            <a:ext cx="63144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Titr" panose="00000700000000000000" pitchFamily="2" charset="-78"/>
              </a:rPr>
              <a:t>نمونه ای از طرز کار این سیستم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" name="smartlight">
            <a:hlinkClick r:id="" action="ppaction://media"/>
            <a:extLst>
              <a:ext uri="{FF2B5EF4-FFF2-40B4-BE49-F238E27FC236}">
                <a16:creationId xmlns:a16="http://schemas.microsoft.com/office/drawing/2014/main" id="{8EB0742C-B930-85D0-DF58-25B5F678DE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50" y="775504"/>
            <a:ext cx="9144149" cy="4367996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457200" y="495956"/>
            <a:ext cx="82296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هدف در یک نگاه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2699550" y="1106513"/>
            <a:ext cx="3744900" cy="583800"/>
          </a:xfrm>
          <a:prstGeom prst="rect">
            <a:avLst/>
          </a:prstGeom>
          <a:noFill/>
          <a:ln w="19050" cap="rnd" cmpd="sng">
            <a:solidFill>
              <a:srgbClr val="DC14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solidFill>
                  <a:srgbClr val="FFFFFF"/>
                </a:solidFill>
                <a:latin typeface="Raleway"/>
                <a:ea typeface="Raleway"/>
                <a:cs typeface="B Titr" panose="00000700000000000000" pitchFamily="2" charset="-78"/>
                <a:sym typeface="Raleway"/>
              </a:rPr>
              <a:t>کنترل زمان</a:t>
            </a:r>
            <a:endParaRPr sz="2400" dirty="0">
              <a:solidFill>
                <a:srgbClr val="FFFFFF"/>
              </a:solidFill>
              <a:latin typeface="Raleway"/>
              <a:ea typeface="Raleway"/>
              <a:cs typeface="B Titr" panose="00000700000000000000" pitchFamily="2" charset="-78"/>
              <a:sym typeface="Raleway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2699550" y="2506688"/>
            <a:ext cx="3744900" cy="583800"/>
          </a:xfrm>
          <a:prstGeom prst="rect">
            <a:avLst/>
          </a:prstGeom>
          <a:noFill/>
          <a:ln w="19050" cap="rnd" cmpd="sng">
            <a:solidFill>
              <a:srgbClr val="DC14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solidFill>
                  <a:srgbClr val="FFFFFF"/>
                </a:solidFill>
                <a:latin typeface="Raleway"/>
                <a:ea typeface="Raleway"/>
                <a:cs typeface="B Titr" panose="00000700000000000000" pitchFamily="2" charset="-78"/>
                <a:sym typeface="Raleway"/>
              </a:rPr>
              <a:t>کنترل ترافیک</a:t>
            </a:r>
            <a:endParaRPr sz="2400" dirty="0">
              <a:solidFill>
                <a:srgbClr val="FFFFFF"/>
              </a:solidFill>
              <a:latin typeface="Raleway"/>
              <a:ea typeface="Raleway"/>
              <a:cs typeface="B Titr" panose="00000700000000000000" pitchFamily="2" charset="-78"/>
              <a:sym typeface="Raleway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2699550" y="3906863"/>
            <a:ext cx="3744900" cy="583800"/>
          </a:xfrm>
          <a:prstGeom prst="rect">
            <a:avLst/>
          </a:prstGeom>
          <a:noFill/>
          <a:ln w="19050" cap="rnd" cmpd="sng">
            <a:solidFill>
              <a:srgbClr val="DC14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solidFill>
                  <a:srgbClr val="FFFFFF"/>
                </a:solidFill>
                <a:latin typeface="Raleway"/>
                <a:ea typeface="Raleway"/>
                <a:cs typeface="B Titr" panose="00000700000000000000" pitchFamily="2" charset="-78"/>
                <a:sym typeface="Raleway"/>
              </a:rPr>
              <a:t>انتخاب هوشمندانه مسیر</a:t>
            </a:r>
            <a:endParaRPr sz="2400" dirty="0">
              <a:solidFill>
                <a:srgbClr val="FFFFFF"/>
              </a:solidFill>
              <a:latin typeface="Raleway"/>
              <a:ea typeface="Raleway"/>
              <a:cs typeface="B Titr" panose="00000700000000000000" pitchFamily="2" charset="-78"/>
              <a:sym typeface="Raleway"/>
            </a:endParaRPr>
          </a:p>
        </p:txBody>
      </p:sp>
      <p:cxnSp>
        <p:nvCxnSpPr>
          <p:cNvPr id="199" name="Google Shape;199;p27"/>
          <p:cNvCxnSpPr>
            <a:stCxn id="196" idx="2"/>
            <a:endCxn id="197" idx="0"/>
          </p:cNvCxnSpPr>
          <p:nvPr/>
        </p:nvCxnSpPr>
        <p:spPr>
          <a:xfrm>
            <a:off x="4572000" y="1690313"/>
            <a:ext cx="0" cy="816300"/>
          </a:xfrm>
          <a:prstGeom prst="straightConnector1">
            <a:avLst/>
          </a:prstGeom>
          <a:noFill/>
          <a:ln w="19050" cap="rnd" cmpd="sng">
            <a:solidFill>
              <a:srgbClr val="DC143C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200" name="Google Shape;200;p27"/>
          <p:cNvCxnSpPr>
            <a:stCxn id="197" idx="2"/>
            <a:endCxn id="198" idx="0"/>
          </p:cNvCxnSpPr>
          <p:nvPr/>
        </p:nvCxnSpPr>
        <p:spPr>
          <a:xfrm>
            <a:off x="4572000" y="3090488"/>
            <a:ext cx="0" cy="816300"/>
          </a:xfrm>
          <a:prstGeom prst="straightConnector1">
            <a:avLst/>
          </a:prstGeom>
          <a:noFill/>
          <a:ln w="19050" cap="rnd" cmpd="sng">
            <a:solidFill>
              <a:srgbClr val="DC143C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4297650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1"/>
          </p:nvPr>
        </p:nvSpPr>
        <p:spPr>
          <a:xfrm>
            <a:off x="457200" y="43301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نمودار تخصیص در اهداف</a:t>
            </a:r>
            <a:endParaRPr dirty="0">
              <a:cs typeface="B Titr" panose="00000700000000000000" pitchFamily="2" charset="-78"/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425" y="76069"/>
            <a:ext cx="5150644" cy="427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4297650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55F69-EE67-316E-EB03-219B2D3FFEF7}"/>
              </a:ext>
            </a:extLst>
          </p:cNvPr>
          <p:cNvSpPr txBox="1"/>
          <p:nvPr/>
        </p:nvSpPr>
        <p:spPr>
          <a:xfrm>
            <a:off x="5047786" y="2048530"/>
            <a:ext cx="66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کنترل ترافیک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CFABF-502D-E0ED-8B7D-08473E5B9056}"/>
              </a:ext>
            </a:extLst>
          </p:cNvPr>
          <p:cNvSpPr txBox="1"/>
          <p:nvPr/>
        </p:nvSpPr>
        <p:spPr>
          <a:xfrm>
            <a:off x="4297650" y="1292483"/>
            <a:ext cx="94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900" b="1" dirty="0"/>
              <a:t>انتخاب هوشمندانه مسیر</a:t>
            </a:r>
            <a:endParaRPr lang="en-US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1B041-C933-106B-5439-3D1BF0F87FCC}"/>
              </a:ext>
            </a:extLst>
          </p:cNvPr>
          <p:cNvSpPr txBox="1"/>
          <p:nvPr/>
        </p:nvSpPr>
        <p:spPr>
          <a:xfrm>
            <a:off x="3129776" y="1682901"/>
            <a:ext cx="76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00" b="1" dirty="0"/>
              <a:t>ریسپانسیو کردن زمان</a:t>
            </a:r>
            <a:endParaRPr lang="en-US" sz="1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685800" y="2612044"/>
            <a:ext cx="562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rgbClr val="DC143C"/>
                </a:solidFill>
                <a:cs typeface="B Titr" panose="00000700000000000000" pitchFamily="2" charset="-78"/>
              </a:rPr>
              <a:t>توسعه دهنده: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75009" y="3675872"/>
            <a:ext cx="5625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مهرداد حسن زاده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-6000"/>
            <a:ext cx="9144000" cy="5149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cs typeface="B Yekan" panose="00000400000000000000" pitchFamily="2" charset="-78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4580100" y="326044"/>
            <a:ext cx="384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>
                <a:solidFill>
                  <a:srgbClr val="222222"/>
                </a:solidFill>
                <a:highlight>
                  <a:srgbClr val="B0E0E6"/>
                </a:highlight>
                <a:cs typeface="B Titr" panose="00000700000000000000" pitchFamily="2" charset="-78"/>
              </a:rPr>
              <a:t>شرح ایده</a:t>
            </a:r>
            <a:endParaRPr sz="6000" dirty="0">
              <a:solidFill>
                <a:srgbClr val="222222"/>
              </a:solidFill>
              <a:highlight>
                <a:srgbClr val="B0E0E6"/>
              </a:highlight>
              <a:cs typeface="B Titr" panose="00000700000000000000" pitchFamily="2" charset="-78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4088780" y="1525613"/>
            <a:ext cx="433394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b="1" dirty="0">
                <a:cs typeface="B Nazanin" panose="00000400000000000000" pitchFamily="2" charset="-78"/>
              </a:rPr>
              <a:t>احساس نیاز:</a:t>
            </a:r>
            <a:endParaRPr sz="4000" b="1" dirty="0">
              <a:cs typeface="B Nazanin" panose="00000400000000000000" pitchFamily="2" charset="-7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b="1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صرف زمان نا متعارف در پشت چراغ قرمز، عدم کنترل ترافیک ، ساختار قدیمی غیر هوشمند</a:t>
            </a:r>
            <a:endParaRPr sz="4000" b="1" dirty="0">
              <a:solidFill>
                <a:schemeClr val="bg1">
                  <a:lumMod val="9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cs typeface="B Yekan" panose="00000400000000000000" pitchFamily="2" charset="-78"/>
              </a:rPr>
              <a:t>3</a:t>
            </a:fld>
            <a:endParaRPr>
              <a:cs typeface="B Yekan" panose="00000400000000000000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1317000" y="2238000"/>
            <a:ext cx="65100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هدف ایجاد زمانی ریسپانسیو جهت پوشش زمانی درست عدم اتلاف زمان وکنترل هوشمند ترافیک است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4297650" y="48283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57200" y="517328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امکانات اپلیکیشن</a:t>
            </a:r>
            <a:endParaRPr dirty="0">
              <a:solidFill>
                <a:srgbClr val="DC143C"/>
              </a:solidFill>
              <a:cs typeface="B Titr" panose="00000700000000000000" pitchFamily="2" charset="-78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8229600" cy="3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fa-IR" dirty="0">
                <a:cs typeface="B Titr" panose="00000700000000000000" pitchFamily="2" charset="-78"/>
              </a:rPr>
              <a:t>مدیریت ترافیک بر اساس آب و هوا</a:t>
            </a:r>
            <a:endParaRPr dirty="0">
              <a:cs typeface="B Titr" panose="00000700000000000000" pitchFamily="2" charset="-78"/>
            </a:endParaRPr>
          </a:p>
          <a:p>
            <a:pPr marL="457200" lvl="0" indent="-355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fa-IR" dirty="0">
                <a:cs typeface="B Titr" panose="00000700000000000000" pitchFamily="2" charset="-78"/>
              </a:rPr>
              <a:t>مدیریت ترافیک بر اساس کنترل ترافیک مسیر ها</a:t>
            </a:r>
            <a:endParaRPr dirty="0">
              <a:cs typeface="B Titr" panose="00000700000000000000" pitchFamily="2" charset="-78"/>
            </a:endParaRPr>
          </a:p>
          <a:p>
            <a:pPr marL="457200" lvl="0" indent="-355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fa-IR" dirty="0">
                <a:cs typeface="B Titr" panose="00000700000000000000" pitchFamily="2" charset="-78"/>
              </a:rPr>
              <a:t>مدیریت ترافیک بر اساس سنجش هوش مصنوعی</a:t>
            </a:r>
            <a:endParaRPr dirty="0">
              <a:cs typeface="B Titr" panose="00000700000000000000" pitchFamily="2" charset="-78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 idx="4294967295"/>
          </p:nvPr>
        </p:nvSpPr>
        <p:spPr>
          <a:xfrm>
            <a:off x="3085170" y="1796166"/>
            <a:ext cx="594371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>
                <a:latin typeface="Lato"/>
                <a:ea typeface="Lato"/>
                <a:cs typeface="Lato"/>
                <a:sym typeface="Lato"/>
              </a:rPr>
              <a:t>کنترل زمان چراغ بر اساس وضعیت پایش هوا</a:t>
            </a:r>
            <a:endParaRPr sz="6000" b="1" dirty="0">
              <a:solidFill>
                <a:srgbClr val="DC143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4294967295"/>
          </p:nvPr>
        </p:nvSpPr>
        <p:spPr>
          <a:xfrm>
            <a:off x="3150711" y="3047386"/>
            <a:ext cx="5794151" cy="907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dirty="0">
                <a:latin typeface="Nixie One"/>
                <a:ea typeface="Nixie One"/>
                <a:cs typeface="B Nazanin" panose="00000400000000000000" pitchFamily="2" charset="-78"/>
                <a:sym typeface="Nixie One"/>
              </a:rPr>
              <a:t> بر اساس </a:t>
            </a:r>
            <a:r>
              <a:rPr lang="en-US" dirty="0">
                <a:latin typeface="Nixie One"/>
                <a:ea typeface="Nixie One"/>
                <a:cs typeface="B Nazanin" panose="00000400000000000000" pitchFamily="2" charset="-78"/>
                <a:sym typeface="Nixie One"/>
              </a:rPr>
              <a:t>API</a:t>
            </a:r>
            <a:r>
              <a:rPr lang="fa-IR" dirty="0">
                <a:latin typeface="Nixie One"/>
                <a:ea typeface="Nixie One"/>
                <a:cs typeface="B Nazanin" panose="00000400000000000000" pitchFamily="2" charset="-78"/>
                <a:sym typeface="Nixie One"/>
              </a:rPr>
              <a:t> اخذ شده از سایت آب و هوایی زمان پشت چراغ را بصورت ریسپانسیو تنظیم میکند</a:t>
            </a:r>
            <a:endParaRPr dirty="0">
              <a:latin typeface="Nixie One"/>
              <a:ea typeface="Nixie One"/>
              <a:cs typeface="B Nazanin" panose="00000400000000000000" pitchFamily="2" charset="-78"/>
              <a:sym typeface="Nixie One"/>
            </a:endParaRPr>
          </a:p>
        </p:txBody>
      </p:sp>
      <p:grpSp>
        <p:nvGrpSpPr>
          <p:cNvPr id="96" name="Google Shape;96;p17"/>
          <p:cNvGrpSpPr/>
          <p:nvPr/>
        </p:nvGrpSpPr>
        <p:grpSpPr>
          <a:xfrm>
            <a:off x="7928386" y="3951454"/>
            <a:ext cx="1048050" cy="1013351"/>
            <a:chOff x="5941025" y="3634400"/>
            <a:chExt cx="467650" cy="467650"/>
          </a:xfrm>
        </p:grpSpPr>
        <p:sp>
          <p:nvSpPr>
            <p:cNvPr id="97" name="Google Shape;97;p1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9050" cap="rnd" cmpd="sng">
              <a:solidFill>
                <a:srgbClr val="DC14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9050" cap="rnd" cmpd="sng">
              <a:solidFill>
                <a:srgbClr val="DC14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9050" cap="rnd" cmpd="sng">
              <a:solidFill>
                <a:srgbClr val="DC14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9050" cap="rnd" cmpd="sng">
              <a:solidFill>
                <a:srgbClr val="DC14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9050" cap="rnd" cmpd="sng">
              <a:solidFill>
                <a:srgbClr val="DC14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9050" cap="rnd" cmpd="sng">
              <a:solidFill>
                <a:srgbClr val="DC14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E86CA-AE6D-D8F2-830B-9B7D4552D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93" y="956958"/>
            <a:ext cx="2436415" cy="35011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3994500" cy="3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rgbClr val="DC143C"/>
                </a:solidFill>
                <a:latin typeface="Nixie One"/>
                <a:ea typeface="Nixie One"/>
                <a:cs typeface="B Titr" panose="00000700000000000000" pitchFamily="2" charset="-78"/>
                <a:sym typeface="Nixie One"/>
              </a:rPr>
              <a:t>نشان</a:t>
            </a:r>
            <a:endParaRPr b="1" dirty="0">
              <a:solidFill>
                <a:srgbClr val="DC143C"/>
              </a:solidFill>
              <a:latin typeface="Nixie One"/>
              <a:ea typeface="Nixie One"/>
              <a:cs typeface="B Titr" panose="00000700000000000000" pitchFamily="2" charset="-78"/>
              <a:sym typeface="Nixie One"/>
            </a:endParaRPr>
          </a:p>
          <a:p>
            <a:pPr marL="0" lvl="0" indent="0" algn="ct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بر اساس </a:t>
            </a:r>
            <a:r>
              <a:rPr lang="en-US" dirty="0">
                <a:cs typeface="B Titr" panose="00000700000000000000" pitchFamily="2" charset="-78"/>
              </a:rPr>
              <a:t>API</a:t>
            </a:r>
            <a:r>
              <a:rPr lang="fa-IR" dirty="0">
                <a:cs typeface="B Titr" panose="00000700000000000000" pitchFamily="2" charset="-78"/>
              </a:rPr>
              <a:t> های اخذ شده از نرم افزار نشان قادر به دریافت و تحلیل اطلاعات ترافیکی مسیر است. بنا بر اطلاعات و سنجش حجم ترافیک مسیر ها زمان تایمر چراغ را تنظیم میکند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57200" y="517328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پایش وضعیت ترافیک مسیر ها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2"/>
          </p:nvPr>
        </p:nvSpPr>
        <p:spPr>
          <a:xfrm>
            <a:off x="4692274" y="1352550"/>
            <a:ext cx="3994500" cy="3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rgbClr val="DC143C"/>
                </a:solidFill>
                <a:latin typeface="Nixie One"/>
                <a:ea typeface="Nixie One"/>
                <a:cs typeface="B Titr" panose="00000700000000000000" pitchFamily="2" charset="-78"/>
                <a:sym typeface="Nixie One"/>
              </a:rPr>
              <a:t>بلد</a:t>
            </a:r>
            <a:endParaRPr b="1" dirty="0">
              <a:solidFill>
                <a:srgbClr val="DC143C"/>
              </a:solidFill>
              <a:latin typeface="Nixie One"/>
              <a:ea typeface="Nixie One"/>
              <a:cs typeface="B Titr" panose="00000700000000000000" pitchFamily="2" charset="-78"/>
              <a:sym typeface="Nixie One"/>
            </a:endParaRPr>
          </a:p>
          <a:p>
            <a:pPr marL="0" lvl="0" indent="0" algn="ctr" rtl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بر اساس اطلاعات اخذ شده از نقشه های ترافیکی و مسیر های نرم افزار بلد،بهترین مسیر را از طریق شبکه برادکست به راننده اطلاع رسانی میکند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7175" y="264567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نیازی به اینترنت نیست!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3"/>
          </p:nvPr>
        </p:nvSpPr>
        <p:spPr>
          <a:xfrm>
            <a:off x="617034" y="1428750"/>
            <a:ext cx="8005593" cy="33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DC143C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اطلاع رسانی به راننده از طریق شبکه </a:t>
            </a:r>
            <a:r>
              <a:rPr lang="en-US" dirty="0" err="1">
                <a:cs typeface="B Titr" panose="00000700000000000000" pitchFamily="2" charset="-78"/>
              </a:rPr>
              <a:t>BroadCast</a:t>
            </a:r>
            <a:r>
              <a:rPr lang="fa-IR" dirty="0">
                <a:cs typeface="B Titr" panose="00000700000000000000" pitchFamily="2" charset="-78"/>
              </a:rPr>
              <a:t> از طریق رادیو ماشین و نرم افزار موبایل قابل دسترس است ( از طریق ارسال امواج رادیویی)</a:t>
            </a:r>
            <a:endParaRPr dirty="0">
              <a:cs typeface="B Titr" panose="00000700000000000000" pitchFamily="2" charset="-78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-97661" y="80048"/>
            <a:ext cx="4721700" cy="5143500"/>
          </a:xfrm>
          <a:prstGeom prst="rect">
            <a:avLst/>
          </a:prstGeom>
          <a:solidFill>
            <a:srgbClr val="000000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0" y="279432"/>
            <a:ext cx="4191164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پایش ترافیک بر اساس هوش مصنوعی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432875" y="1763150"/>
            <a:ext cx="3867300" cy="31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400" dirty="0">
                <a:cs typeface="B Titr" panose="00000700000000000000" pitchFamily="2" charset="-78"/>
              </a:rPr>
              <a:t>پایش حجم ترافیک بوسیله هوش مصنوعی و سیستم پردازش تصویر از طریق دوربین های کنترل ترافیک بدون ایجاد اختلال در کار این دوربین ها</a:t>
            </a:r>
            <a:endParaRPr sz="2400" dirty="0">
              <a:cs typeface="B Titr" panose="00000700000000000000" pitchFamily="2" charset="-78"/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9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9CE44-5B34-21A2-DAA3-1643ED519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788" y="552282"/>
            <a:ext cx="2749759" cy="3895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amlet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B0E0E6"/>
      </a:accent1>
      <a:accent2>
        <a:srgbClr val="5BB0BB"/>
      </a:accent2>
      <a:accent3>
        <a:srgbClr val="DC143C"/>
      </a:accent3>
      <a:accent4>
        <a:srgbClr val="C07F8C"/>
      </a:accent4>
      <a:accent5>
        <a:srgbClr val="222222"/>
      </a:accent5>
      <a:accent6>
        <a:srgbClr val="666666"/>
      </a:accent6>
      <a:hlink>
        <a:srgbClr val="B0E0E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271</Words>
  <Application>Microsoft Office PowerPoint</Application>
  <PresentationFormat>On-screen Show (16:9)</PresentationFormat>
  <Paragraphs>44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Lato</vt:lpstr>
      <vt:lpstr>B Nazanin</vt:lpstr>
      <vt:lpstr>Nixie One</vt:lpstr>
      <vt:lpstr>Raleway</vt:lpstr>
      <vt:lpstr>B Yekan</vt:lpstr>
      <vt:lpstr>Raleway Light</vt:lpstr>
      <vt:lpstr>B Titr</vt:lpstr>
      <vt:lpstr>Arial</vt:lpstr>
      <vt:lpstr>Hamlet template</vt:lpstr>
      <vt:lpstr>PowerPoint Presentation</vt:lpstr>
      <vt:lpstr>توسعه دهنده:</vt:lpstr>
      <vt:lpstr>شرح ایده</vt:lpstr>
      <vt:lpstr>PowerPoint Presentation</vt:lpstr>
      <vt:lpstr>امکانات اپلیکیشن</vt:lpstr>
      <vt:lpstr>کنترل زمان چراغ بر اساس وضعیت پایش هوا</vt:lpstr>
      <vt:lpstr>پایش وضعیت ترافیک مسیر ها</vt:lpstr>
      <vt:lpstr>نیازی به اینترنت نیست!</vt:lpstr>
      <vt:lpstr>پایش ترافیک بر اساس هوش مصنوعی</vt:lpstr>
      <vt:lpstr>نمونه ای از طرز کار این سیستم</vt:lpstr>
      <vt:lpstr>هدف در یک نگاه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قالب ایده پردازی</dc:title>
  <dc:creator>TORANJ</dc:creator>
  <cp:lastModifiedBy>mehrdad hassanzade</cp:lastModifiedBy>
  <cp:revision>3</cp:revision>
  <dcterms:modified xsi:type="dcterms:W3CDTF">2024-04-28T20:02:14Z</dcterms:modified>
</cp:coreProperties>
</file>